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5"/>
  </p:sldMasterIdLst>
  <p:sldIdLst>
    <p:sldId id="263" r:id="rId6"/>
  </p:sldIdLst>
  <p:sldSz cx="30279975" cy="21388388"/>
  <p:notesSz cx="9874250" cy="6797675"/>
  <p:defaultTextStyle>
    <a:defPPr>
      <a:defRPr lang="de-DE"/>
    </a:defPPr>
    <a:lvl1pPr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1474788" indent="-101758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2951163" indent="-203676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4427538" indent="-305593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5903913" indent="-407511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6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B2650-1007-B746-A54A-ACA0F38E1812}" v="2465" dt="2025-05-22T18:28:37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48"/>
  </p:normalViewPr>
  <p:slideViewPr>
    <p:cSldViewPr snapToGrid="0">
      <p:cViewPr>
        <p:scale>
          <a:sx n="35" d="100"/>
          <a:sy n="35" d="100"/>
        </p:scale>
        <p:origin x="1464" y="352"/>
      </p:cViewPr>
      <p:guideLst>
        <p:guide orient="horz" pos="6736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FH_Logo_C_de_fr_en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6" y="18719800"/>
            <a:ext cx="506968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1439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0"/>
            <a:ext cx="30279975" cy="2138838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5214" tIns="147607" rIns="295214" bIns="147607"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" y="21083588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" y="17881600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ctr" defTabSz="1474788" rtl="0" eaLnBrk="1" fontAlgn="base" hangingPunct="1">
        <a:spcBef>
          <a:spcPct val="0"/>
        </a:spcBef>
        <a:spcAft>
          <a:spcPct val="0"/>
        </a:spcAft>
        <a:defRPr sz="142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147607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295214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42821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590428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06488" indent="-110648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2397125" indent="-92233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368935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5165725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664210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 descr="Bitte möglichst die vorgegebene Breite einhalten! Sollte dieser Platz nicht reichen, kann im oberen Teil ein zusätzlicher längerer Titel verwendet werden." title="Titelfeld"/>
          <p:cNvSpPr txBox="1"/>
          <p:nvPr/>
        </p:nvSpPr>
        <p:spPr>
          <a:xfrm>
            <a:off x="6969455" y="18414123"/>
            <a:ext cx="15122378" cy="13234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rmAutofit lnSpcReduction="10000"/>
          </a:bodyPr>
          <a:lstStyle/>
          <a:p>
            <a:pPr algn="ctr"/>
            <a:r>
              <a:rPr lang="en-GB" sz="8000" dirty="0">
                <a:latin typeface="+mj-lt"/>
              </a:rPr>
              <a:t>«</a:t>
            </a:r>
            <a:r>
              <a:rPr lang="en-GB" sz="8000" dirty="0" err="1">
                <a:latin typeface="+mj-lt"/>
              </a:rPr>
              <a:t>LeafLink</a:t>
            </a:r>
            <a:r>
              <a:rPr lang="en-GB" sz="8000">
                <a:latin typeface="+mj-lt"/>
              </a:rPr>
              <a:t>» </a:t>
            </a:r>
            <a:r>
              <a:rPr lang="en-GB" sz="3600">
                <a:latin typeface="+mj-lt"/>
              </a:rPr>
              <a:t>Infrastructure for Sensor Management</a:t>
            </a:r>
            <a:endParaRPr lang="en-GB" sz="8000">
              <a:latin typeface="+mj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0096"/>
              </p:ext>
            </p:extLst>
          </p:nvPr>
        </p:nvGraphicFramePr>
        <p:xfrm>
          <a:off x="22453624" y="18414123"/>
          <a:ext cx="720189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de-DE" altLang="de-DE" sz="2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/>
                          <a:ea typeface="MS PGothic"/>
                          <a:cs typeface="+mn-cs"/>
                        </a:rPr>
                        <a:t>Graduates</a:t>
                      </a:r>
                      <a:r>
                        <a:rPr lang="de-DE" altLang="de-DE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/>
                          <a:ea typeface="MS PGothic"/>
                          <a:cs typeface="+mn-cs"/>
                        </a:rPr>
                        <a:t>:</a:t>
                      </a:r>
                      <a:endParaRPr kumimoji="0" lang="de-DE" altLang="de-DE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de-DE" altLang="de-DE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/>
                        <a:ea typeface="MS PGothic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Linus Degen</a:t>
                      </a:r>
                      <a:br>
                        <a:rPr kumimoji="0" lang="de-CH" sz="32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</a:br>
                      <a:r>
                        <a:rPr kumimoji="0" lang="de-CH" sz="32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Enrico Cirignaco</a:t>
                      </a:r>
                      <a:endParaRPr kumimoji="0" lang="fr-CH" sz="32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Supervisor:</a:t>
                      </a:r>
                      <a:endParaRPr kumimoji="0" lang="fr-C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Pascal </a:t>
                      </a:r>
                      <a:r>
                        <a:rPr kumimoji="0" lang="de-CH" sz="32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Mainini</a:t>
                      </a:r>
                      <a:endParaRPr kumimoji="0" lang="fr-CH" sz="32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Expert:</a:t>
                      </a:r>
                      <a:endParaRPr kumimoji="0" lang="fr-CH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Thomas Jäggi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969455" y="19956914"/>
            <a:ext cx="1512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AA500"/>
              </a:buClr>
              <a:buSzPct val="80000"/>
              <a:defRPr/>
            </a:pPr>
            <a:r>
              <a:rPr lang="en-GB" altLang="de-DE" sz="3200" dirty="0">
                <a:solidFill>
                  <a:srgbClr val="697D91"/>
                </a:solidFill>
                <a:latin typeface="Lucida Sans" pitchFamily="34" charset="0"/>
              </a:rPr>
              <a:t>Bachelor Thesis 2025	 Degree Programme  Computer Science</a:t>
            </a:r>
            <a:endParaRPr lang="en-GB" sz="32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98776" y="896767"/>
            <a:ext cx="8845847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  <a:ea typeface="MS PGothic"/>
              </a:rPr>
              <a:t>The Idea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  <a:ea typeface="MS PGothic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altLang="de-DE" sz="2800" dirty="0">
              <a:latin typeface="Lucida Sans" pitchFamily="34" charset="0"/>
            </a:endParaRPr>
          </a:p>
          <a:p>
            <a:pPr algn="just">
              <a:defRPr/>
            </a:pPr>
            <a:r>
              <a:rPr lang="en-GB" sz="2800" dirty="0">
                <a:latin typeface="Lucida Sans"/>
                <a:ea typeface="Calibri"/>
                <a:cs typeface="Calibri"/>
              </a:rPr>
              <a:t>This thesis addresses two core challenges in </a:t>
            </a:r>
            <a:r>
              <a:rPr lang="en-GB" sz="2800" b="1" dirty="0">
                <a:latin typeface="Lucida Sans"/>
                <a:ea typeface="Calibri"/>
                <a:cs typeface="Calibri"/>
              </a:rPr>
              <a:t>IoT systems design</a:t>
            </a:r>
            <a:r>
              <a:rPr lang="en-GB" sz="2800" dirty="0">
                <a:latin typeface="Lucida Sans"/>
                <a:ea typeface="Calibri"/>
                <a:cs typeface="Calibri"/>
              </a:rPr>
              <a:t>:</a:t>
            </a:r>
          </a:p>
          <a:p>
            <a:pPr algn="just">
              <a:defRPr/>
            </a:pPr>
            <a:endParaRPr lang="en-GB" sz="2800" dirty="0">
              <a:latin typeface="Lucida Sans"/>
              <a:cs typeface="Calibri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n-GB" sz="2800" dirty="0">
                <a:latin typeface="Lucida Sans"/>
                <a:ea typeface="Calibri"/>
                <a:cs typeface="Calibri"/>
              </a:rPr>
              <a:t>Organizing metadata and timeseries in a structured, extendable way.</a:t>
            </a:r>
            <a:endParaRPr lang="en-GB" sz="2800" dirty="0">
              <a:latin typeface="Lucida Sans"/>
              <a:cs typeface="Calibri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n-GB" sz="2800" dirty="0">
                <a:latin typeface="Lucida Sans"/>
                <a:ea typeface="Calibri"/>
                <a:cs typeface="Calibri"/>
              </a:rPr>
              <a:t>Streamlining sensor nodes provisioning and lifecycle management.</a:t>
            </a:r>
            <a:endParaRPr lang="en-GB" sz="2800" dirty="0">
              <a:latin typeface="Lucida Sans"/>
              <a:ea typeface="Calibri"/>
            </a:endParaRPr>
          </a:p>
          <a:p>
            <a:pPr algn="just">
              <a:defRPr/>
            </a:pPr>
            <a:endParaRPr lang="en-GB" altLang="de-DE" sz="2800" dirty="0">
              <a:latin typeface="Lucida Sans" pitchFamily="34" charset="0"/>
              <a:cs typeface="Calibri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56484" y="875399"/>
            <a:ext cx="8845847" cy="115416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sz="4400" noProof="0" dirty="0">
                <a:solidFill>
                  <a:srgbClr val="697D91"/>
                </a:solidFill>
                <a:latin typeface="+mj-lt"/>
                <a:ea typeface="MS PGothic"/>
              </a:rPr>
              <a:t>The Solution</a:t>
            </a:r>
            <a:endParaRPr lang="en-GB" sz="3200" noProof="0" dirty="0">
              <a:solidFill>
                <a:srgbClr val="697D91"/>
              </a:solidFill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sz="2800" noProof="0" dirty="0">
              <a:latin typeface="Lucida Sans"/>
              <a:ea typeface="MS PGothic"/>
            </a:endParaRPr>
          </a:p>
          <a:p>
            <a:pPr algn="just">
              <a:defRPr/>
            </a:pPr>
            <a:r>
              <a:rPr lang="en-GB" sz="2800" noProof="0" dirty="0">
                <a:latin typeface="Lucida Sans"/>
                <a:ea typeface="MS PGothic"/>
              </a:rPr>
              <a:t>The final product provides several convenience features to the user to increase 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efficiency and reduce manual errors:</a:t>
            </a:r>
          </a:p>
          <a:p>
            <a:pPr algn="just">
              <a:defRPr/>
            </a:pPr>
            <a:endParaRPr lang="en-GB" sz="2800" noProof="0" dirty="0">
              <a:latin typeface="Lucida Sans"/>
              <a:ea typeface="MS PGothic"/>
              <a:cs typeface="Calibri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n-GB" sz="2800" noProof="0" dirty="0">
                <a:latin typeface="Lucida Sans"/>
                <a:ea typeface="Calibri"/>
                <a:cs typeface="Calibri"/>
              </a:rPr>
              <a:t>Flashing of </a:t>
            </a:r>
            <a:r>
              <a:rPr lang="en-GB" sz="2800" b="1" noProof="0" dirty="0">
                <a:latin typeface="Lucida Sans"/>
                <a:ea typeface="Calibri"/>
                <a:cs typeface="Calibri"/>
              </a:rPr>
              <a:t>custom-built firmware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 with auto-injected configuration (e.g., TTN keys) directly from the Web UI.</a:t>
            </a:r>
            <a:endParaRPr lang="en-GB" sz="2800" noProof="0" dirty="0">
              <a:latin typeface="Lucida Sans"/>
              <a:ea typeface="MS PGothic"/>
            </a:endParaRPr>
          </a:p>
          <a:p>
            <a:pPr marL="457200" indent="-457200" algn="just">
              <a:buFont typeface="Arial"/>
              <a:buChar char="•"/>
              <a:defRPr/>
            </a:pPr>
            <a:r>
              <a:rPr lang="en-GB" sz="2800" b="1" noProof="0" dirty="0">
                <a:latin typeface="Lucida Sans"/>
                <a:ea typeface="Calibri"/>
                <a:cs typeface="Calibri"/>
              </a:rPr>
              <a:t>Automatic provisioning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 of devices on TTN, including key generation and assignment.</a:t>
            </a:r>
          </a:p>
          <a:p>
            <a:pPr marL="457200" indent="-457200" algn="just">
              <a:buFont typeface="Arial"/>
              <a:buChar char="•"/>
              <a:defRPr/>
            </a:pPr>
            <a:r>
              <a:rPr lang="en-GB" sz="2800" noProof="0" dirty="0">
                <a:latin typeface="Lucida Sans"/>
                <a:ea typeface="Calibri"/>
                <a:cs typeface="Calibri"/>
              </a:rPr>
              <a:t>Centralized </a:t>
            </a:r>
            <a:r>
              <a:rPr lang="en-GB" sz="2800" b="1" noProof="0" dirty="0">
                <a:latin typeface="Lucida Sans"/>
                <a:ea typeface="Calibri"/>
                <a:cs typeface="Calibri"/>
              </a:rPr>
              <a:t>management of metadata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 like projects and sensor nodes via an intuitive UI and possibility to link external resources.</a:t>
            </a:r>
          </a:p>
          <a:p>
            <a:pPr algn="just">
              <a:defRPr/>
            </a:pPr>
            <a:endParaRPr lang="en-GB" sz="2800" noProof="0" dirty="0">
              <a:latin typeface="Lucida Sans"/>
              <a:ea typeface="MS PGothic"/>
            </a:endParaRPr>
          </a:p>
          <a:p>
            <a:pPr algn="just">
              <a:defRPr/>
            </a:pPr>
            <a:r>
              <a:rPr lang="en-GB" sz="2800" noProof="0" dirty="0">
                <a:latin typeface="Lucida Sans"/>
                <a:ea typeface="Calibri"/>
                <a:cs typeface="Calibri"/>
              </a:rPr>
              <a:t>The system offers a generic software solution that can be tailored to the specific needs of each project. All data is stored in a</a:t>
            </a:r>
            <a:r>
              <a:rPr lang="en-GB" sz="2800" b="1" noProof="0" dirty="0">
                <a:latin typeface="Lucida Sans"/>
                <a:ea typeface="Calibri"/>
                <a:cs typeface="Calibri"/>
              </a:rPr>
              <a:t> 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linked data </a:t>
            </a:r>
            <a:r>
              <a:rPr lang="en-GB" sz="2800" noProof="0" dirty="0" err="1">
                <a:latin typeface="Lucida Sans"/>
                <a:ea typeface="Calibri"/>
                <a:cs typeface="Calibri"/>
              </a:rPr>
              <a:t>triplestore</a:t>
            </a:r>
            <a:r>
              <a:rPr lang="en-GB" sz="2800" noProof="0" dirty="0">
                <a:latin typeface="Lucida Sans"/>
                <a:ea typeface="Calibri"/>
                <a:cs typeface="Calibri"/>
              </a:rPr>
              <a:t> which enables flexible, extendable data models. </a:t>
            </a:r>
            <a:endParaRPr lang="en-GB" sz="2800" noProof="0" dirty="0">
              <a:latin typeface="Lucida Sans"/>
              <a:cs typeface="Calibri"/>
            </a:endParaRPr>
          </a:p>
          <a:p>
            <a:pPr algn="just">
              <a:defRPr/>
            </a:pPr>
            <a:r>
              <a:rPr lang="en-GB" sz="2800" noProof="0" dirty="0">
                <a:latin typeface="Lucida Sans"/>
                <a:ea typeface="MS PGothic"/>
                <a:cs typeface="Calibri"/>
              </a:rPr>
              <a:t>Additionally, an integrated compiler engine automatically retrieves source code from a GitLab repository, compiles it, and makes the resulting binaries available to the frontend, significantly simplifying deployment workflows.</a:t>
            </a:r>
            <a:endParaRPr lang="en-GB" sz="2800" noProof="0" dirty="0">
              <a:latin typeface="Lucida Sans"/>
            </a:endParaRPr>
          </a:p>
          <a:p>
            <a:pPr algn="just">
              <a:buFont typeface="Arial"/>
              <a:defRPr/>
            </a:pPr>
            <a:endParaRPr lang="en-GB" sz="2800" noProof="0" dirty="0">
              <a:latin typeface="Lucida Sans"/>
              <a:ea typeface="MS PGothic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667052" y="893032"/>
            <a:ext cx="884584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>
                <a:solidFill>
                  <a:srgbClr val="697D91"/>
                </a:solidFill>
                <a:latin typeface="+mj-lt"/>
                <a:ea typeface="MS PGothic"/>
              </a:rPr>
              <a:t>The System</a:t>
            </a:r>
            <a:endParaRPr lang="en-GB" altLang="de-DE" sz="3200">
              <a:solidFill>
                <a:srgbClr val="697D91"/>
              </a:solidFill>
              <a:latin typeface="Lucida Sans" pitchFamily="34" charset="0"/>
            </a:endParaRPr>
          </a:p>
        </p:txBody>
      </p:sp>
      <p:pic>
        <p:nvPicPr>
          <p:cNvPr id="11" name="Picture 10" descr="A diagram of a system architecture&#10;&#10;AI-generated content may be incorrect.">
            <a:extLst>
              <a:ext uri="{FF2B5EF4-FFF2-40B4-BE49-F238E27FC236}">
                <a16:creationId xmlns:a16="http://schemas.microsoft.com/office/drawing/2014/main" id="{1A414E8B-DDC0-72B7-D2D8-FBC51961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063" y="2110452"/>
            <a:ext cx="8845848" cy="5519887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F2057147-A659-CA40-2CC2-4DBAAFFF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820" b="23497"/>
          <a:stretch>
            <a:fillRect/>
          </a:stretch>
        </p:blipFill>
        <p:spPr>
          <a:xfrm>
            <a:off x="898776" y="9962983"/>
            <a:ext cx="8845847" cy="500821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C11BD1-8514-8906-FEB9-905A70F2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438" y="12368165"/>
            <a:ext cx="8849893" cy="460321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F1A9C6-7FC2-9E93-3BCC-A57A39D3974E}"/>
              </a:ext>
            </a:extLst>
          </p:cNvPr>
          <p:cNvSpPr txBox="1"/>
          <p:nvPr/>
        </p:nvSpPr>
        <p:spPr>
          <a:xfrm>
            <a:off x="20759600" y="17138936"/>
            <a:ext cx="88458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en-GB" sz="2400" i="1" dirty="0">
                <a:latin typeface="Lucida Sans"/>
                <a:ea typeface="MS PGothic"/>
                <a:cs typeface="Calibri"/>
              </a:rPr>
              <a:t>Management of a sensor node over the Web-UI</a:t>
            </a:r>
            <a:endParaRPr lang="en-GB" sz="2400" i="1" dirty="0">
              <a:latin typeface="Lucida Sans"/>
              <a:cs typeface="Calibri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1A6633-DBB1-E2FB-44AC-365166BECFEA}"/>
              </a:ext>
            </a:extLst>
          </p:cNvPr>
          <p:cNvSpPr txBox="1"/>
          <p:nvPr/>
        </p:nvSpPr>
        <p:spPr>
          <a:xfrm>
            <a:off x="11088844" y="7841835"/>
            <a:ext cx="88458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en-GB" sz="2400" i="1" dirty="0">
                <a:latin typeface="Lucida Sans"/>
                <a:ea typeface="Calibri"/>
                <a:cs typeface="Calibri"/>
              </a:rPr>
              <a:t>Blue = custom-built, white = hosted third-party tools.</a:t>
            </a:r>
            <a:endParaRPr lang="de-DE" sz="2400" i="1" dirty="0">
              <a:latin typeface="Lucida San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3875703-4802-254B-E383-F7AE8CDD1719}"/>
              </a:ext>
            </a:extLst>
          </p:cNvPr>
          <p:cNvSpPr txBox="1"/>
          <p:nvPr/>
        </p:nvSpPr>
        <p:spPr>
          <a:xfrm>
            <a:off x="10713018" y="8561674"/>
            <a:ext cx="8845847" cy="87100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sz="2800" dirty="0">
                <a:solidFill>
                  <a:srgbClr val="000000"/>
                </a:solidFill>
                <a:latin typeface="Lucida Sans" panose="020B0602030504020204" pitchFamily="34" charset="77"/>
                <a:ea typeface="Calibri"/>
                <a:cs typeface="Calibri"/>
              </a:rPr>
              <a:t>The system is composed of multiple microservices, designed according to cloud-native principles. It is hosted on a virtual server provided by the BFH. A reverse proxy, positioned at the edge of the architecture, acts as a gatekeeper, exposing all public services through a single, SSL-secured entry point.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sz="2800" dirty="0">
              <a:solidFill>
                <a:srgbClr val="000000"/>
              </a:solidFill>
              <a:latin typeface="Lucida Sans" panose="020B0602030504020204" pitchFamily="34" charset="77"/>
              <a:ea typeface="Calibri"/>
              <a:cs typeface="Calibri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GB" sz="2800" dirty="0">
                <a:solidFill>
                  <a:srgbClr val="000000"/>
                </a:solidFill>
                <a:latin typeface="Lucida Sans" panose="020B0602030504020204" pitchFamily="34" charset="77"/>
                <a:ea typeface="Calibri"/>
                <a:cs typeface="Calibri"/>
              </a:rPr>
              <a:t>All custom Docker images are built and published via GitLab CI pipelines. As a result, the entire system can be deployed on any Docker-enabled server infrastructure using a single docker compose up command.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sz="2800" dirty="0">
              <a:solidFill>
                <a:srgbClr val="000000"/>
              </a:solidFill>
              <a:latin typeface="Lucida Sans" panose="020B0602030504020204" pitchFamily="34" charset="77"/>
              <a:ea typeface="Calibri"/>
              <a:cs typeface="Calibri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GB" sz="2800" dirty="0">
                <a:solidFill>
                  <a:srgbClr val="000000"/>
                </a:solidFill>
                <a:latin typeface="Lucida Sans" panose="020B0602030504020204" pitchFamily="34" charset="77"/>
                <a:ea typeface="Calibri"/>
                <a:cs typeface="Calibri"/>
              </a:rPr>
              <a:t>The system also integrates with the TTN ecosystem in two ways: first, through a REST API for device provisioning, and second, by receiving time series data over MQTT, which is forwarded to a local broker for further processing and storage.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BD0551D-71B7-141C-8283-76D1EF788914}"/>
              </a:ext>
            </a:extLst>
          </p:cNvPr>
          <p:cNvSpPr txBox="1"/>
          <p:nvPr/>
        </p:nvSpPr>
        <p:spPr>
          <a:xfrm>
            <a:off x="898776" y="15784719"/>
            <a:ext cx="874817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en-GB" sz="2800" dirty="0">
                <a:solidFill>
                  <a:srgbClr val="000000"/>
                </a:solidFill>
                <a:latin typeface="+mj-lt"/>
                <a:ea typeface="MS PGothic"/>
                <a:cs typeface="Calibri"/>
              </a:rPr>
              <a:t>This thesis focuses on the conception and development of a custom cloud infrastructure, symbolised by the orange component in the diagram above</a:t>
            </a:r>
            <a:r>
              <a:rPr lang="en-GB" sz="2800" dirty="0">
                <a:solidFill>
                  <a:srgbClr val="000000"/>
                </a:solidFill>
                <a:latin typeface="Lucida Sans"/>
                <a:ea typeface="MS PGothic"/>
                <a:cs typeface="Calibri"/>
              </a:rPr>
              <a:t>.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102EEEC-E6CC-FA2A-EC81-6EFFF6F7CB66}"/>
              </a:ext>
            </a:extLst>
          </p:cNvPr>
          <p:cNvSpPr txBox="1"/>
          <p:nvPr/>
        </p:nvSpPr>
        <p:spPr>
          <a:xfrm>
            <a:off x="898776" y="15147126"/>
            <a:ext cx="88458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defRPr/>
            </a:pPr>
            <a:r>
              <a:rPr lang="en-GB" sz="2400" i="1" dirty="0">
                <a:latin typeface="Lucida Sans"/>
                <a:ea typeface="Calibri"/>
                <a:cs typeface="Calibri"/>
              </a:rPr>
              <a:t>From Soil to Screen: Data Flow in the System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6D2EC-EC5E-D294-4E8B-CDE063F6241D}"/>
              </a:ext>
            </a:extLst>
          </p:cNvPr>
          <p:cNvSpPr txBox="1"/>
          <p:nvPr/>
        </p:nvSpPr>
        <p:spPr>
          <a:xfrm>
            <a:off x="854059" y="5312428"/>
            <a:ext cx="89352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GB" altLang="de-DE" sz="2800" dirty="0">
                <a:latin typeface="Lucida Sans"/>
                <a:ea typeface="MS PGothic"/>
                <a:cs typeface="Calibri"/>
              </a:rPr>
              <a:t>These challenges are reflected in existing research projects at the BFH. The study is based on the </a:t>
            </a:r>
            <a:r>
              <a:rPr lang="en-GB" sz="2800" dirty="0">
                <a:latin typeface="Lucida Sans"/>
                <a:ea typeface="MS PGothic"/>
                <a:cs typeface="Calibri"/>
              </a:rPr>
              <a:t>«</a:t>
            </a:r>
            <a:r>
              <a:rPr lang="en-GB" altLang="de-DE" sz="2800" dirty="0">
                <a:latin typeface="Lucida Sans"/>
                <a:ea typeface="MS PGothic"/>
                <a:cs typeface="Calibri"/>
              </a:rPr>
              <a:t>Internet of Soils</a:t>
            </a:r>
            <a:r>
              <a:rPr lang="en-GB" sz="2800" dirty="0">
                <a:latin typeface="Lucida Sans"/>
                <a:ea typeface="MS PGothic"/>
                <a:cs typeface="Calibri"/>
              </a:rPr>
              <a:t>» project by the AHB department of the BFH and tries to find a solution to the issues outlined above. </a:t>
            </a:r>
            <a:endParaRPr lang="en-GB" altLang="de-DE" sz="2800" i="1" dirty="0">
              <a:latin typeface="Lucida Sans" pitchFamily="34" charset="0"/>
              <a:cs typeface="Calibri"/>
            </a:endParaRPr>
          </a:p>
          <a:p>
            <a:pPr algn="just">
              <a:defRPr/>
            </a:pPr>
            <a:r>
              <a:rPr lang="en-GB" sz="2800" dirty="0">
                <a:latin typeface="Lucida Sans"/>
                <a:ea typeface="MS PGothic"/>
                <a:cs typeface="Calibri"/>
              </a:rPr>
              <a:t>In this context,</a:t>
            </a:r>
            <a:r>
              <a:rPr lang="en-GB" altLang="de-DE" sz="2800" dirty="0">
                <a:latin typeface="Lucida Sans"/>
                <a:ea typeface="MS PGothic"/>
                <a:cs typeface="Calibri"/>
              </a:rPr>
              <a:t> environmental data is collected, transmitted  via </a:t>
            </a:r>
            <a:r>
              <a:rPr lang="en-GB" altLang="de-DE" sz="2800" dirty="0" err="1">
                <a:latin typeface="Lucida Sans"/>
                <a:ea typeface="MS PGothic"/>
                <a:cs typeface="Calibri"/>
              </a:rPr>
              <a:t>LoRaWAN</a:t>
            </a:r>
            <a:r>
              <a:rPr lang="en-GB" altLang="de-DE" sz="2800" dirty="0">
                <a:latin typeface="Lucida Sans"/>
                <a:ea typeface="MS PGothic"/>
                <a:cs typeface="Calibri"/>
              </a:rPr>
              <a:t> (TTN) and persisted in a time-series database. The system currently relies on manual device management and fragmented data storage.</a:t>
            </a:r>
            <a:endParaRPr lang="en-GB" altLang="de-DE" sz="2800" i="1" dirty="0">
              <a:latin typeface="Lucida Sans" pitchFamily="34" charset="0"/>
              <a:cs typeface="Calibri"/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6550706"/>
      </p:ext>
    </p:extLst>
  </p:cSld>
  <p:clrMapOvr>
    <a:masterClrMapping/>
  </p:clrMapOvr>
</p:sld>
</file>

<file path=ppt/theme/theme1.xml><?xml version="1.0" encoding="utf-8"?>
<a:theme xmlns:a="http://schemas.openxmlformats.org/drawingml/2006/main" name="BFH_Posterpräsentation_A1_Vorlage_quer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FH Document" ma:contentTypeID="0x0101009127C3B567804923A8661E062BBD8EF500562C9D82744B284A86093F1D9B579BDC" ma:contentTypeVersion="2" ma:contentTypeDescription="Ein neues Dokument erstellen." ma:contentTypeScope="" ma:versionID="9c45b5bf27c78835ceac1d8ed0ad849b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77ddedd9f4909d73cfb737d3d691d0f9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74e92fac-6607-49d4-87f2-706e70d1a0b0}" ma:internalName="TaxCatchAll" ma:showField="CatchAllData" ma:web="2551ef7e-3b29-44d1-a8ad-ef34c26bf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TaxCatchAll xmlns="2551ef7e-3b29-44d1-a8ad-ef34c26bfc60">
      <Value>241</Value>
    </TaxCatchAll>
  </documentManagement>
</p:properti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47870AFC-B140-4E73-B0E2-054A74E7EB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4F56C1-3E03-4158-81FF-45AFD11405FB}">
  <ds:schemaRefs>
    <ds:schemaRef ds:uri="2551ef7e-3b29-44d1-a8ad-ef34c26bfc60"/>
    <ds:schemaRef ds:uri="63c724b1-652e-424f-8d99-4ee5090672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310AE4-98C2-4A3E-BE75-5A8AB8823A32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2551ef7e-3b29-44d1-a8ad-ef34c26bfc60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63c724b1-652e-424f-8d99-4ee509067280"/>
  </ds:schemaRefs>
</ds:datastoreItem>
</file>

<file path=customXml/itemProps4.xml><?xml version="1.0" encoding="utf-8"?>
<ds:datastoreItem xmlns:ds="http://schemas.openxmlformats.org/officeDocument/2006/customXml" ds:itemID="{34ACECAE-8DDC-4218-ADDE-80828E100BF5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476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Lucida Sans</vt:lpstr>
      <vt:lpstr>BFH_Posterpräsentation_A1_Vorlage_quer</vt:lpstr>
      <vt:lpstr>PowerPoint Presentation</vt:lpstr>
    </vt:vector>
  </TitlesOfParts>
  <Manager>kfh1</Manager>
  <Company>Bern University of Applied Sciences - Engineering and computer science</Company>
  <LinksUpToDate>false</LinksUpToDate>
  <SharedDoc>false</SharedDoc>
  <HyperlinkBase>http://www.ti.bfh.ch/en.html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BSc exhibition</dc:title>
  <dc:subject>Thesis at a glance</dc:subject>
  <dc:creator>staff BFH-TI</dc:creator>
  <cp:lastModifiedBy>Cirignaco Enrico</cp:lastModifiedBy>
  <cp:revision>2</cp:revision>
  <cp:lastPrinted>2025-05-26T07:42:00Z</cp:lastPrinted>
  <dcterms:created xsi:type="dcterms:W3CDTF">2014-04-01T09:39:32Z</dcterms:created>
  <dcterms:modified xsi:type="dcterms:W3CDTF">2025-05-26T07:43:00Z</dcterms:modified>
  <dc:language>d | f | 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BfhIntranetDocumentTypeText">
    <vt:lpwstr>Vorlage|de1a6d3c-ac6a-4b34-8edd-308eb81066db</vt:lpwstr>
  </property>
  <property fmtid="{D5CDD505-2E9C-101B-9397-08002B2CF9AE}" pid="4" name="TaxCatchAll">
    <vt:lpwstr>241;#Vorlage|de1a6d3c-ac6a-4b34-8edd-308eb81066db</vt:lpwstr>
  </property>
</Properties>
</file>